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6" r:id="rId3"/>
    <p:sldId id="267" r:id="rId4"/>
    <p:sldId id="268" r:id="rId5"/>
    <p:sldId id="269" r:id="rId6"/>
    <p:sldId id="265" r:id="rId7"/>
    <p:sldId id="257" r:id="rId8"/>
    <p:sldId id="258" r:id="rId9"/>
    <p:sldId id="260" r:id="rId10"/>
    <p:sldId id="262" r:id="rId11"/>
    <p:sldId id="264" r:id="rId12"/>
    <p:sldId id="259" r:id="rId13"/>
    <p:sldId id="261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учителя прошедшие курсы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33.799999999999997</c:v>
                </c:pt>
                <c:pt idx="2">
                  <c:v>52.5</c:v>
                </c:pt>
                <c:pt idx="3">
                  <c:v>82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C5A4-43F7-969E-2DA67DF277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5256256"/>
        <c:axId val="295257824"/>
        <c:axId val="0"/>
      </c:bar3DChart>
      <c:catAx>
        <c:axId val="29525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5257824"/>
        <c:crosses val="autoZero"/>
        <c:auto val="1"/>
        <c:lblAlgn val="ctr"/>
        <c:lblOffset val="100"/>
        <c:noMultiLvlLbl val="0"/>
      </c:catAx>
      <c:valAx>
        <c:axId val="29525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525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Диаграмма</a:t>
            </a:r>
            <a:r>
              <a:rPr lang="ru-RU" baseline="0"/>
              <a:t> образовательного</a:t>
            </a:r>
            <a:r>
              <a:rPr lang="ru-RU"/>
              <a:t> уровеня учителей 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2017-2018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количество учителей </c:v>
                </c:pt>
                <c:pt idx="1">
                  <c:v>высшее образование </c:v>
                </c:pt>
                <c:pt idx="2">
                  <c:v>среднее специальное образование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</c:v>
                </c:pt>
                <c:pt idx="1">
                  <c:v>51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B7-48E0-B582-3AE09FE131E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2018-2019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количество учителей </c:v>
                </c:pt>
                <c:pt idx="1">
                  <c:v>высшее образование </c:v>
                </c:pt>
                <c:pt idx="2">
                  <c:v>среднее специальное образование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59</c:v>
                </c:pt>
                <c:pt idx="1">
                  <c:v>49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B7-48E0-B582-3AE09FE131E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2019-2020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количество учителей </c:v>
                </c:pt>
                <c:pt idx="1">
                  <c:v>высшее образование </c:v>
                </c:pt>
                <c:pt idx="2">
                  <c:v>среднее специальное образование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62</c:v>
                </c:pt>
                <c:pt idx="1">
                  <c:v>52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B7-48E0-B582-3AE09FE131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6835744"/>
        <c:axId val="296828296"/>
        <c:axId val="0"/>
      </c:bar3DChart>
      <c:catAx>
        <c:axId val="29683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6828296"/>
        <c:crosses val="autoZero"/>
        <c:auto val="1"/>
        <c:lblAlgn val="ctr"/>
        <c:lblOffset val="100"/>
        <c:noMultiLvlLbl val="0"/>
      </c:catAx>
      <c:valAx>
        <c:axId val="296828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6835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10FEB4-670A-4A43-B9F8-C2D68699E019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D19740ED-75BE-4AF8-86A0-6CF52688E05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1-4 класс </a:t>
          </a:r>
        </a:p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(20 класс-комплектов, </a:t>
          </a:r>
        </a:p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548 учащихся)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A48A74-2EAD-4707-96B2-2A23F21BB8A2}" type="parTrans" cxnId="{A5022450-8FCD-48DA-AE9D-DE003F6BD678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A9C11E-288A-45D2-8C96-7ADCC336AAB9}" type="sibTrans" cxnId="{A5022450-8FCD-48DA-AE9D-DE003F6BD678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216A50-1E28-4F30-9D9E-39675A5C080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5-9 класс (18 класс-комплектов,           </a:t>
          </a:r>
        </a:p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389 учащихся) </a:t>
          </a:r>
        </a:p>
        <a:p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EF3C5E-2C3E-4BDE-9F3E-4B6774AF2B48}" type="parTrans" cxnId="{F3B4137B-CFC3-49B8-AB8A-5CC340773DFA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18B841-D66F-4AAC-9AD6-8FFC754C3AB6}" type="sibTrans" cxnId="{F3B4137B-CFC3-49B8-AB8A-5CC340773DFA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75A927-C15F-4B82-A3C4-DB3710BD545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10-11 класс (27 учащихся)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6F4821-1EAB-4445-AF79-506EA68CEBAF}" type="parTrans" cxnId="{4E5722A2-C399-4228-8C3C-8CA698558E08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D748F7-D522-4908-B7FC-07B86CA98F88}" type="sibTrans" cxnId="{4E5722A2-C399-4228-8C3C-8CA698558E08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88019A-8EC2-4E0A-B673-161932DA70D4}" type="pres">
      <dgm:prSet presAssocID="{8A10FEB4-670A-4A43-B9F8-C2D68699E019}" presName="CompostProcess" presStyleCnt="0">
        <dgm:presLayoutVars>
          <dgm:dir/>
          <dgm:resizeHandles val="exact"/>
        </dgm:presLayoutVars>
      </dgm:prSet>
      <dgm:spPr/>
    </dgm:pt>
    <dgm:pt modelId="{E9B825BA-595E-48B9-8B8B-7A6112BB68E9}" type="pres">
      <dgm:prSet presAssocID="{8A10FEB4-670A-4A43-B9F8-C2D68699E019}" presName="arrow" presStyleLbl="bgShp" presStyleIdx="0" presStyleCnt="1"/>
      <dgm:spPr/>
    </dgm:pt>
    <dgm:pt modelId="{670200E5-4255-4BC4-AECE-E0691729849B}" type="pres">
      <dgm:prSet presAssocID="{8A10FEB4-670A-4A43-B9F8-C2D68699E019}" presName="linearProcess" presStyleCnt="0"/>
      <dgm:spPr/>
    </dgm:pt>
    <dgm:pt modelId="{A15DA03C-73BA-46D0-B7B1-C57633EFE6CD}" type="pres">
      <dgm:prSet presAssocID="{D19740ED-75BE-4AF8-86A0-6CF52688E05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0F94EB-4C50-4689-B93E-4373D5A69392}" type="pres">
      <dgm:prSet presAssocID="{B5A9C11E-288A-45D2-8C96-7ADCC336AAB9}" presName="sibTrans" presStyleCnt="0"/>
      <dgm:spPr/>
    </dgm:pt>
    <dgm:pt modelId="{D7523999-A671-4F8F-AECF-097AC91806A9}" type="pres">
      <dgm:prSet presAssocID="{22216A50-1E28-4F30-9D9E-39675A5C080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F3410-8561-408F-B520-F536F2C965D5}" type="pres">
      <dgm:prSet presAssocID="{3518B841-D66F-4AAC-9AD6-8FFC754C3AB6}" presName="sibTrans" presStyleCnt="0"/>
      <dgm:spPr/>
    </dgm:pt>
    <dgm:pt modelId="{07A0499F-4DDB-4CA7-B7BD-D2D7E3E65EC5}" type="pres">
      <dgm:prSet presAssocID="{AB75A927-C15F-4B82-A3C4-DB3710BD545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022450-8FCD-48DA-AE9D-DE003F6BD678}" srcId="{8A10FEB4-670A-4A43-B9F8-C2D68699E019}" destId="{D19740ED-75BE-4AF8-86A0-6CF52688E055}" srcOrd="0" destOrd="0" parTransId="{F6A48A74-2EAD-4707-96B2-2A23F21BB8A2}" sibTransId="{B5A9C11E-288A-45D2-8C96-7ADCC336AAB9}"/>
    <dgm:cxn modelId="{0C3C6CE7-B3FF-47DF-8FA2-7BE3585E0EA4}" type="presOf" srcId="{8A10FEB4-670A-4A43-B9F8-C2D68699E019}" destId="{2588019A-8EC2-4E0A-B673-161932DA70D4}" srcOrd="0" destOrd="0" presId="urn:microsoft.com/office/officeart/2005/8/layout/hProcess9"/>
    <dgm:cxn modelId="{10A3D804-EF87-4098-A0C0-72F3B280D58A}" type="presOf" srcId="{22216A50-1E28-4F30-9D9E-39675A5C0807}" destId="{D7523999-A671-4F8F-AECF-097AC91806A9}" srcOrd="0" destOrd="0" presId="urn:microsoft.com/office/officeart/2005/8/layout/hProcess9"/>
    <dgm:cxn modelId="{4E5722A2-C399-4228-8C3C-8CA698558E08}" srcId="{8A10FEB4-670A-4A43-B9F8-C2D68699E019}" destId="{AB75A927-C15F-4B82-A3C4-DB3710BD5458}" srcOrd="2" destOrd="0" parTransId="{266F4821-1EAB-4445-AF79-506EA68CEBAF}" sibTransId="{15D748F7-D522-4908-B7FC-07B86CA98F88}"/>
    <dgm:cxn modelId="{F3B4137B-CFC3-49B8-AB8A-5CC340773DFA}" srcId="{8A10FEB4-670A-4A43-B9F8-C2D68699E019}" destId="{22216A50-1E28-4F30-9D9E-39675A5C0807}" srcOrd="1" destOrd="0" parTransId="{5EEF3C5E-2C3E-4BDE-9F3E-4B6774AF2B48}" sibTransId="{3518B841-D66F-4AAC-9AD6-8FFC754C3AB6}"/>
    <dgm:cxn modelId="{8892C3A8-794C-402D-81EA-B3039750FC7C}" type="presOf" srcId="{AB75A927-C15F-4B82-A3C4-DB3710BD5458}" destId="{07A0499F-4DDB-4CA7-B7BD-D2D7E3E65EC5}" srcOrd="0" destOrd="0" presId="urn:microsoft.com/office/officeart/2005/8/layout/hProcess9"/>
    <dgm:cxn modelId="{6C41D0D2-3A90-4136-B214-827728E62DF9}" type="presOf" srcId="{D19740ED-75BE-4AF8-86A0-6CF52688E055}" destId="{A15DA03C-73BA-46D0-B7B1-C57633EFE6CD}" srcOrd="0" destOrd="0" presId="urn:microsoft.com/office/officeart/2005/8/layout/hProcess9"/>
    <dgm:cxn modelId="{C8CCFFD7-DEEB-4890-835C-F9FE5C3B18F7}" type="presParOf" srcId="{2588019A-8EC2-4E0A-B673-161932DA70D4}" destId="{E9B825BA-595E-48B9-8B8B-7A6112BB68E9}" srcOrd="0" destOrd="0" presId="urn:microsoft.com/office/officeart/2005/8/layout/hProcess9"/>
    <dgm:cxn modelId="{EB75E285-73D1-4824-B73C-ED8431B0E58C}" type="presParOf" srcId="{2588019A-8EC2-4E0A-B673-161932DA70D4}" destId="{670200E5-4255-4BC4-AECE-E0691729849B}" srcOrd="1" destOrd="0" presId="urn:microsoft.com/office/officeart/2005/8/layout/hProcess9"/>
    <dgm:cxn modelId="{BEB44ABB-11E1-4F8B-9116-2563863077CF}" type="presParOf" srcId="{670200E5-4255-4BC4-AECE-E0691729849B}" destId="{A15DA03C-73BA-46D0-B7B1-C57633EFE6CD}" srcOrd="0" destOrd="0" presId="urn:microsoft.com/office/officeart/2005/8/layout/hProcess9"/>
    <dgm:cxn modelId="{73E81CCA-3B29-49CA-9095-EB1B65FCEB02}" type="presParOf" srcId="{670200E5-4255-4BC4-AECE-E0691729849B}" destId="{DD0F94EB-4C50-4689-B93E-4373D5A69392}" srcOrd="1" destOrd="0" presId="urn:microsoft.com/office/officeart/2005/8/layout/hProcess9"/>
    <dgm:cxn modelId="{ACCD758C-1116-4540-A26B-6A6D8BFCC0A3}" type="presParOf" srcId="{670200E5-4255-4BC4-AECE-E0691729849B}" destId="{D7523999-A671-4F8F-AECF-097AC91806A9}" srcOrd="2" destOrd="0" presId="urn:microsoft.com/office/officeart/2005/8/layout/hProcess9"/>
    <dgm:cxn modelId="{7617FF8D-9E4C-4225-9283-9C72C0475E90}" type="presParOf" srcId="{670200E5-4255-4BC4-AECE-E0691729849B}" destId="{2B7F3410-8561-408F-B520-F536F2C965D5}" srcOrd="3" destOrd="0" presId="urn:microsoft.com/office/officeart/2005/8/layout/hProcess9"/>
    <dgm:cxn modelId="{B3C50316-B6B1-4E2E-8DD1-223D407581D8}" type="presParOf" srcId="{670200E5-4255-4BC4-AECE-E0691729849B}" destId="{07A0499F-4DDB-4CA7-B7BD-D2D7E3E65EC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825BA-595E-48B9-8B8B-7A6112BB68E9}">
      <dsp:nvSpPr>
        <dsp:cNvPr id="0" name=""/>
        <dsp:cNvSpPr/>
      </dsp:nvSpPr>
      <dsp:spPr>
        <a:xfrm>
          <a:off x="650986" y="0"/>
          <a:ext cx="7377842" cy="428625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DA03C-73BA-46D0-B7B1-C57633EFE6CD}">
      <dsp:nvSpPr>
        <dsp:cNvPr id="0" name=""/>
        <dsp:cNvSpPr/>
      </dsp:nvSpPr>
      <dsp:spPr>
        <a:xfrm>
          <a:off x="291163" y="1285875"/>
          <a:ext cx="2603944" cy="17145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1-4 класс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(20 класс-комплектов,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548 учащихся)</a:t>
          </a:r>
          <a:endParaRPr lang="ru-RU" sz="2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4858" y="1369570"/>
        <a:ext cx="2436554" cy="1547110"/>
      </dsp:txXfrm>
    </dsp:sp>
    <dsp:sp modelId="{D7523999-A671-4F8F-AECF-097AC91806A9}">
      <dsp:nvSpPr>
        <dsp:cNvPr id="0" name=""/>
        <dsp:cNvSpPr/>
      </dsp:nvSpPr>
      <dsp:spPr>
        <a:xfrm>
          <a:off x="3037935" y="1285875"/>
          <a:ext cx="2603944" cy="1714500"/>
        </a:xfrm>
        <a:prstGeom prst="roundRect">
          <a:avLst/>
        </a:prstGeom>
        <a:solidFill>
          <a:schemeClr val="accent3">
            <a:hueOff val="-140419"/>
            <a:satOff val="-3796"/>
            <a:lumOff val="-78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5-9 класс (18 класс-комплектов,          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389 учащихся)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21630" y="1369570"/>
        <a:ext cx="2436554" cy="1547110"/>
      </dsp:txXfrm>
    </dsp:sp>
    <dsp:sp modelId="{07A0499F-4DDB-4CA7-B7BD-D2D7E3E65EC5}">
      <dsp:nvSpPr>
        <dsp:cNvPr id="0" name=""/>
        <dsp:cNvSpPr/>
      </dsp:nvSpPr>
      <dsp:spPr>
        <a:xfrm>
          <a:off x="5784706" y="1285875"/>
          <a:ext cx="2603944" cy="1714500"/>
        </a:xfrm>
        <a:prstGeom prst="roundRect">
          <a:avLst/>
        </a:prstGeom>
        <a:solidFill>
          <a:schemeClr val="accent3">
            <a:hueOff val="-280837"/>
            <a:satOff val="-7592"/>
            <a:lumOff val="-1568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10-11 класс (27 учащихся)</a:t>
          </a:r>
          <a:endParaRPr lang="ru-RU" sz="2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68401" y="1369570"/>
        <a:ext cx="2436554" cy="1547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5B83-34B4-4C0D-AB5E-C859619FFC72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5564-F906-432C-9ED6-F4A248EDE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9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5B83-34B4-4C0D-AB5E-C859619FFC72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5564-F906-432C-9ED6-F4A248EDE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51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5B83-34B4-4C0D-AB5E-C859619FFC72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5564-F906-432C-9ED6-F4A248EDE07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3711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5B83-34B4-4C0D-AB5E-C859619FFC72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5564-F906-432C-9ED6-F4A248EDE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571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5B83-34B4-4C0D-AB5E-C859619FFC72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5564-F906-432C-9ED6-F4A248EDE07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1268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5B83-34B4-4C0D-AB5E-C859619FFC72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5564-F906-432C-9ED6-F4A248EDE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206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5B83-34B4-4C0D-AB5E-C859619FFC72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5564-F906-432C-9ED6-F4A248EDE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111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5B83-34B4-4C0D-AB5E-C859619FFC72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5564-F906-432C-9ED6-F4A248EDE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39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5B83-34B4-4C0D-AB5E-C859619FFC72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5564-F906-432C-9ED6-F4A248EDE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133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5B83-34B4-4C0D-AB5E-C859619FFC72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5564-F906-432C-9ED6-F4A248EDE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108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5B83-34B4-4C0D-AB5E-C859619FFC72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5564-F906-432C-9ED6-F4A248EDE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06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5B83-34B4-4C0D-AB5E-C859619FFC72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5564-F906-432C-9ED6-F4A248EDE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171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5B83-34B4-4C0D-AB5E-C859619FFC72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5564-F906-432C-9ED6-F4A248EDE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162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5B83-34B4-4C0D-AB5E-C859619FFC72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5564-F906-432C-9ED6-F4A248EDE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33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5B83-34B4-4C0D-AB5E-C859619FFC72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5564-F906-432C-9ED6-F4A248EDE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12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5564-F906-432C-9ED6-F4A248EDE07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5B83-34B4-4C0D-AB5E-C859619FFC72}" type="datetimeFigureOut">
              <a:rPr lang="ru-RU" smtClean="0"/>
              <a:t>21.03.2020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3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05B83-34B4-4C0D-AB5E-C859619FFC72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BD15564-F906-432C-9ED6-F4A248EDE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08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5991" y="3137095"/>
            <a:ext cx="8596668" cy="8498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«Средняя школа № 2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Щучинска отдела образования </a:t>
            </a:r>
            <a:r>
              <a:rPr lang="ru-RU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Бурабайского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района»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33604" y="1533379"/>
            <a:ext cx="8596668" cy="5345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директора школы  Мельник И.Д. </a:t>
            </a:r>
          </a:p>
        </p:txBody>
      </p:sp>
    </p:spTree>
    <p:extLst>
      <p:ext uri="{BB962C8B-B14F-4D97-AF65-F5344CB8AC3E}">
        <p14:creationId xmlns:p14="http://schemas.microsoft.com/office/powerpoint/2010/main" val="179065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0170" y="1320969"/>
            <a:ext cx="784098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kk-KZ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 участия учащихся </a:t>
            </a:r>
            <a:r>
              <a:rPr kumimoji="0" lang="kk-KZ" alt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r>
              <a:rPr kumimoji="0" lang="kk-KZ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конкурсе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kk-KZ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«НОУ» и «Зерде» за 2 года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902106"/>
              </p:ext>
            </p:extLst>
          </p:nvPr>
        </p:nvGraphicFramePr>
        <p:xfrm>
          <a:off x="784225" y="2136775"/>
          <a:ext cx="9021763" cy="344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Диаграмма" r:id="rId3" imgW="5429385" imgH="2066835" progId="MSGraph.Chart.8">
                  <p:embed/>
                </p:oleObj>
              </mc:Choice>
              <mc:Fallback>
                <p:oleObj name="Диаграмма" r:id="rId3" imgW="5429385" imgH="2066835" progId="MSGraph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2136775"/>
                        <a:ext cx="9021763" cy="3441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0930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14450" y="1017657"/>
            <a:ext cx="78409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kk-KZ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 участия учащихся школы  в</a:t>
            </a:r>
            <a:r>
              <a:rPr kumimoji="0" lang="kk-KZ" alt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олимпиаде школьников по общеобразовательным предметам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279164"/>
              </p:ext>
            </p:extLst>
          </p:nvPr>
        </p:nvGraphicFramePr>
        <p:xfrm>
          <a:off x="1146968" y="1920240"/>
          <a:ext cx="8540063" cy="3749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Диаграмма" r:id="rId3" imgW="5429385" imgH="2066835" progId="MSGraph.Chart.8">
                  <p:embed/>
                </p:oleObj>
              </mc:Choice>
              <mc:Fallback>
                <p:oleObj name="Диаграмма" r:id="rId3" imgW="5429385" imgH="2066835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968" y="1920240"/>
                        <a:ext cx="8540063" cy="3749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7106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03120" y="473741"/>
            <a:ext cx="554632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</a:tabLst>
            </a:pPr>
            <a:r>
              <a:rPr kumimoji="0" lang="kk-KZ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График мониторинга трудоустройства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</a:tabLst>
            </a:pPr>
            <a:r>
              <a:rPr kumimoji="0" lang="kk-KZ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выпускников 9-х классов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</a:tabLst>
            </a:pPr>
            <a:r>
              <a:rPr kumimoji="0" lang="kk-KZ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за 3 года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</a:tabLst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781897"/>
              </p:ext>
            </p:extLst>
          </p:nvPr>
        </p:nvGraphicFramePr>
        <p:xfrm>
          <a:off x="1577340" y="1921654"/>
          <a:ext cx="7600950" cy="3940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Диаграмма" r:id="rId3" imgW="4934085" imgH="2552610" progId="MSGraph.Chart.8">
                  <p:embed/>
                </p:oleObj>
              </mc:Choice>
              <mc:Fallback>
                <p:oleObj name="Диаграмма" r:id="rId3" imgW="4934085" imgH="2552610" progId="MSGraph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340" y="1921654"/>
                        <a:ext cx="7600950" cy="39401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7379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32732" y="1946941"/>
            <a:ext cx="722304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</a:tabLst>
            </a:pPr>
            <a:r>
              <a:rPr kumimoji="0" lang="kk-KZ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График мониторинга трудоустройства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</a:tabLst>
            </a:pPr>
            <a:r>
              <a:rPr kumimoji="0" lang="kk-KZ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выпускников 11-х классов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</a:tabLst>
            </a:pPr>
            <a:r>
              <a:rPr kumimoji="0" lang="kk-KZ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3 года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71700" algn="l"/>
              </a:tabLst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46346"/>
              </p:ext>
            </p:extLst>
          </p:nvPr>
        </p:nvGraphicFramePr>
        <p:xfrm>
          <a:off x="5121352" y="3086100"/>
          <a:ext cx="6025851" cy="3520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Диаграмма" r:id="rId3" imgW="5829300" imgH="3400425" progId="MSGraph.Chart.8">
                  <p:embed/>
                </p:oleObj>
              </mc:Choice>
              <mc:Fallback>
                <p:oleObj name="Диаграмма" r:id="rId3" imgW="5829300" imgH="3400425" progId="MSGraph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352" y="3086100"/>
                        <a:ext cx="6025851" cy="35208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07517"/>
              </p:ext>
            </p:extLst>
          </p:nvPr>
        </p:nvGraphicFramePr>
        <p:xfrm>
          <a:off x="188754" y="1207740"/>
          <a:ext cx="5389086" cy="1592610"/>
        </p:xfrm>
        <a:graphic>
          <a:graphicData uri="http://schemas.openxmlformats.org/drawingml/2006/table">
            <a:tbl>
              <a:tblPr firstRow="1" firstCol="1" bandRow="1"/>
              <a:tblGrid>
                <a:gridCol w="1474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4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0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6305">
                <a:tc>
                  <a:txBody>
                    <a:bodyPr/>
                    <a:lstStyle/>
                    <a:p>
                      <a:pPr marL="457200" lvl="1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22860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годы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Кол-во награжденных «Алтын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белг</a:t>
                      </a:r>
                      <a:r>
                        <a:rPr lang="en-US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Кол-во аттестатов с отличием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435">
                <a:tc>
                  <a:txBody>
                    <a:bodyPr/>
                    <a:lstStyle/>
                    <a:p>
                      <a:pPr marL="457200" lvl="1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22860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1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435">
                <a:tc>
                  <a:txBody>
                    <a:bodyPr/>
                    <a:lstStyle/>
                    <a:p>
                      <a:pPr marL="457200" lvl="1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2286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1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435">
                <a:tc>
                  <a:txBody>
                    <a:bodyPr/>
                    <a:lstStyle/>
                    <a:p>
                      <a:pPr marL="457200" lvl="1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22860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1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-193173" y="651914"/>
            <a:ext cx="6771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algn="just"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Итоги Государственной итоговой аттестации: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066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6444" y="1513884"/>
            <a:ext cx="7766936" cy="233372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правонарушений. Соблюдение ПДД </a:t>
            </a:r>
            <a:b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( 2018-2019 учебный год)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324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458" y="222742"/>
            <a:ext cx="8596668" cy="13208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Классные руководители 1-4 классов разработали маршрут подхода к школе.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27" y="1690688"/>
            <a:ext cx="3899383" cy="233963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641" y="3959773"/>
            <a:ext cx="3184635" cy="28982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207" y="1543542"/>
            <a:ext cx="3720661" cy="241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24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по профилактике детского травматизма с приглашением инспекторов ПДД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19" y="1690688"/>
            <a:ext cx="4144952" cy="23347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386" y="1655926"/>
            <a:ext cx="3849414" cy="24042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883" y="4060224"/>
            <a:ext cx="4728374" cy="266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86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33" y="369888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 на тему: 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«Безопасные маршруты от дома до школы»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53" y="1690688"/>
            <a:ext cx="3867844" cy="259923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097" y="4126572"/>
            <a:ext cx="3552496" cy="26643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855" y="1397877"/>
            <a:ext cx="3972911" cy="273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84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ДТП с участием наших учащихся за период 2019 сентябрь по декабрь 2019 года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3588" y="1839955"/>
            <a:ext cx="8596668" cy="388077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октября ДТП с учащимися 8 классов ( на мотоцикле совершили столкновение с легковой машиной. В результате переломы и ушибы, сотрясение).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ноября произошло ДТП с учащейся 8 класса (по дороге сбил легковой автомобиль и скрылся в неизвестном направлении. В результате ушиб коленного сустава)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845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45226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учета.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ВШУ состоит 1 учащийся.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учете в полиции – не состоят учащиеся.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«Группе риска» - 1 учащийся состоит.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033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664176" cy="1320800"/>
          </a:xfrm>
        </p:spPr>
        <p:txBody>
          <a:bodyPr>
            <a:normAutofit fontScale="90000"/>
          </a:bodyPr>
          <a:lstStyle/>
          <a:p>
            <a:pPr algn="ctr" fontAlgn="base">
              <a:lnSpc>
                <a:spcPct val="107000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 педагогов по квалификационным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категориям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400663"/>
              </p:ext>
            </p:extLst>
          </p:nvPr>
        </p:nvGraphicFramePr>
        <p:xfrm>
          <a:off x="677331" y="2492478"/>
          <a:ext cx="10280722" cy="3377380"/>
        </p:xfrm>
        <a:graphic>
          <a:graphicData uri="http://schemas.openxmlformats.org/drawingml/2006/table">
            <a:tbl>
              <a:tblPr firstRow="1" firstCol="1" bandRow="1"/>
              <a:tblGrid>
                <a:gridCol w="1559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0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0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0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03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03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03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13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13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09416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Уч. год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педагогов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Первая категория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Вторая категория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 категории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566">
                <a:tc rowSpan="2"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2018-2019 уч. год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к-во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к-во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к-во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к-во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5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4/7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18,6%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26/3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49,1%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18,6%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15,2%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4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2019-2020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43,5%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22,5 %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12,9%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9416">
                <a:tc gridSpan="2"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высшей и первой категорий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64,5%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7691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Процентное соотношение количества учителей, прошедших курсы повышения квалификации за 2017, 2018, 2019  учебные годы.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6641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331104"/>
              </p:ext>
            </p:extLst>
          </p:nvPr>
        </p:nvGraphicFramePr>
        <p:xfrm>
          <a:off x="2236762" y="1053774"/>
          <a:ext cx="7891975" cy="1855974"/>
        </p:xfrm>
        <a:graphic>
          <a:graphicData uri="http://schemas.openxmlformats.org/drawingml/2006/table">
            <a:tbl>
              <a:tblPr firstRow="1" firstCol="1" bandRow="1"/>
              <a:tblGrid>
                <a:gridCol w="2340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0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0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1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6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Годы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2017-2018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2018-2019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2019-2020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учителей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Высшее образование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Среднее специальное образование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62072" y="192000"/>
            <a:ext cx="728498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Образовательный уровень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09630910"/>
              </p:ext>
            </p:extLst>
          </p:nvPr>
        </p:nvGraphicFramePr>
        <p:xfrm>
          <a:off x="1324447" y="3151162"/>
          <a:ext cx="8959036" cy="3052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3454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31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Количество педагогов по возрастным показателям составляли за последние три </a:t>
            </a:r>
            <a:r>
              <a:rPr lang="ru-RU" sz="31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года</a:t>
            </a:r>
            <a:r>
              <a:rPr lang="ru-RU" sz="2800" kern="100" dirty="0"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ru-RU" sz="2800" kern="1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8905334"/>
              </p:ext>
            </p:extLst>
          </p:nvPr>
        </p:nvGraphicFramePr>
        <p:xfrm>
          <a:off x="984738" y="2180492"/>
          <a:ext cx="8961121" cy="339031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249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7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7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7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37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Возраст учителей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2017-2018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2018-2019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2019-2020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учителей 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7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30 лет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3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30- 35 лет  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7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35 – 40 лет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7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40-49 лет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3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50 и свыше 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9276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05984" y="4438650"/>
            <a:ext cx="8596668" cy="13208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Класс-комплекты: 40/2</a:t>
            </a:r>
            <a:b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учащихся: 964/49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371204"/>
              </p:ext>
            </p:extLst>
          </p:nvPr>
        </p:nvGraphicFramePr>
        <p:xfrm>
          <a:off x="765637" y="251461"/>
          <a:ext cx="8679815" cy="4286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1692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на дому: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учащихся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22198"/>
              </p:ext>
            </p:extLst>
          </p:nvPr>
        </p:nvGraphicFramePr>
        <p:xfrm>
          <a:off x="687532" y="1270000"/>
          <a:ext cx="858647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0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5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295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1-4 класс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5-9 класс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5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509694" y="299085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Инклюзивное обучение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5/3 учащихся 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635808"/>
              </p:ext>
            </p:extLst>
          </p:nvPr>
        </p:nvGraphicFramePr>
        <p:xfrm>
          <a:off x="677334" y="4034790"/>
          <a:ext cx="858647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0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5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295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1-4 класс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5-9 класс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5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4/3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245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458" y="265216"/>
            <a:ext cx="8596668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Успеваемость и качество обучения </a:t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3 года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6903820"/>
              </p:ext>
            </p:extLst>
          </p:nvPr>
        </p:nvGraphicFramePr>
        <p:xfrm>
          <a:off x="1874230" y="1583262"/>
          <a:ext cx="7176403" cy="178853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58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6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82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82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68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68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68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77129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Учебный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Успеваемость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Качество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3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начальная школа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основная школа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средняя школа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школе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начальная школа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основная школа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средняя школа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школе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2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2016-2017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2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2017-2018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2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2018-2019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475" y="3588654"/>
            <a:ext cx="6702936" cy="278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56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087" y="538348"/>
            <a:ext cx="8596668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обучающихся за 2018-2019 учебный год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7526568"/>
              </p:ext>
            </p:extLst>
          </p:nvPr>
        </p:nvGraphicFramePr>
        <p:xfrm>
          <a:off x="388620" y="1748790"/>
          <a:ext cx="6503670" cy="21374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2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8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08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2406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конкурсы, олимпиады, соревнования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00">
                          <a:effectLst/>
                        </a:rPr>
                        <a:t>международные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00" dirty="0">
                          <a:effectLst/>
                        </a:rPr>
                        <a:t>республиканские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областные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00" dirty="0">
                          <a:effectLst/>
                        </a:rPr>
                        <a:t>районные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334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00" dirty="0">
                          <a:effectLst/>
                        </a:rPr>
                        <a:t>результаты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00" dirty="0">
                          <a:effectLst/>
                        </a:rPr>
                        <a:t>(призовые места)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00">
                          <a:effectLst/>
                        </a:rPr>
                        <a:t>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00" dirty="0">
                          <a:effectLst/>
                        </a:rPr>
                        <a:t>63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kern="100" dirty="0">
                          <a:effectLst/>
                        </a:rPr>
                        <a:t>53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212574"/>
              </p:ext>
            </p:extLst>
          </p:nvPr>
        </p:nvGraphicFramePr>
        <p:xfrm>
          <a:off x="4420051" y="3634740"/>
          <a:ext cx="7355998" cy="3446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Диаграмма" r:id="rId3" imgW="5315085" imgH="2486025" progId="MSGraph.Chart.8">
                  <p:embed/>
                </p:oleObj>
              </mc:Choice>
              <mc:Fallback>
                <p:oleObj name="Диаграмма" r:id="rId3" imgW="5315085" imgH="2486025" progId="MSGraph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0051" y="3634740"/>
                        <a:ext cx="7355998" cy="34468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450779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321</TotalTime>
  <Words>491</Words>
  <Application>Microsoft Office PowerPoint</Application>
  <PresentationFormat>Широкоэкранный</PresentationFormat>
  <Paragraphs>191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Times New Roman</vt:lpstr>
      <vt:lpstr>Trebuchet MS</vt:lpstr>
      <vt:lpstr>Wingdings 3</vt:lpstr>
      <vt:lpstr>Грань</vt:lpstr>
      <vt:lpstr>Диаграмма</vt:lpstr>
      <vt:lpstr> ГУ «Средняя школа № 2 города Щучинска отдела образования Бурабайского района»  </vt:lpstr>
      <vt:lpstr>  Состав педагогов по квалификационным категориям </vt:lpstr>
      <vt:lpstr>Процентное соотношение количества учителей, прошедших курсы повышения квалификации за 2017, 2018, 2019  учебные годы. </vt:lpstr>
      <vt:lpstr>Образовательный уровень </vt:lpstr>
      <vt:lpstr>Количество педагогов по возрастным показателям составляли за последние три года </vt:lpstr>
      <vt:lpstr>Класс-комплекты: 40/2 Всего учащихся: 964/49</vt:lpstr>
      <vt:lpstr>Обучение на дому: 9 учащихся  </vt:lpstr>
      <vt:lpstr>Успеваемость и качество обучения  за 3 года</vt:lpstr>
      <vt:lpstr>Достижения обучающихся за 2018-2019 учебный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Профилактика правонарушений. Соблюдение ПДД  ( 2018-2019 учебный год)</vt:lpstr>
      <vt:lpstr>Классные руководители 1-4 классов разработали маршрут подхода к школе.</vt:lpstr>
      <vt:lpstr>Беседы по профилактике детского травматизма с приглашением инспекторов ПДД</vt:lpstr>
      <vt:lpstr>Родительские собрания на тему:  «Безопасные маршруты от дома до школы»</vt:lpstr>
      <vt:lpstr>ДТП с участием наших учащихся за период 2019 сентябрь по декабрь 2019 года</vt:lpstr>
      <vt:lpstr>Виды учета.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class1</dc:creator>
  <cp:lastModifiedBy>Соцпедагог</cp:lastModifiedBy>
  <cp:revision>20</cp:revision>
  <dcterms:created xsi:type="dcterms:W3CDTF">2019-12-18T06:44:47Z</dcterms:created>
  <dcterms:modified xsi:type="dcterms:W3CDTF">2020-03-21T06:14:16Z</dcterms:modified>
</cp:coreProperties>
</file>